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3609998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1045394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379814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934113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1507976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326985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231910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394995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2201080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1102995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A9FE8A8-1989-4C4B-869C-4D741DBB4578}"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9045E7-3275-4547-846E-B3227C877852}" type="slidenum">
              <a:rPr lang="es-CO" smtClean="0"/>
              <a:t>‹Nº›</a:t>
            </a:fld>
            <a:endParaRPr lang="es-CO"/>
          </a:p>
        </p:txBody>
      </p:sp>
    </p:spTree>
    <p:extLst>
      <p:ext uri="{BB962C8B-B14F-4D97-AF65-F5344CB8AC3E}">
        <p14:creationId xmlns:p14="http://schemas.microsoft.com/office/powerpoint/2010/main" val="1586576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9FE8A8-1989-4C4B-869C-4D741DBB4578}"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9045E7-3275-4547-846E-B3227C877852}" type="slidenum">
              <a:rPr lang="es-CO" smtClean="0"/>
              <a:t>‹Nº›</a:t>
            </a:fld>
            <a:endParaRPr lang="es-CO"/>
          </a:p>
        </p:txBody>
      </p:sp>
    </p:spTree>
    <p:extLst>
      <p:ext uri="{BB962C8B-B14F-4D97-AF65-F5344CB8AC3E}">
        <p14:creationId xmlns:p14="http://schemas.microsoft.com/office/powerpoint/2010/main" val="2062707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051720" y="274638"/>
            <a:ext cx="6635080" cy="1143000"/>
          </a:xfrm>
          <a:solidFill>
            <a:schemeClr val="accent6">
              <a:lumMod val="75000"/>
            </a:schemeClr>
          </a:solidFill>
          <a:scene3d>
            <a:camera prst="orthographicFront"/>
            <a:lightRig rig="threePt" dir="t"/>
          </a:scene3d>
          <a:sp3d>
            <a:bevelT w="165100" prst="coolSlant"/>
          </a:sp3d>
        </p:spPr>
        <p:txBody>
          <a:bodyPr>
            <a:normAutofit fontScale="90000"/>
          </a:bodyPr>
          <a:lstStyle/>
          <a:p>
            <a:r>
              <a:rPr lang="es-CO" b="1" i="1" dirty="0" smtClean="0">
                <a:solidFill>
                  <a:schemeClr val="tx2">
                    <a:lumMod val="50000"/>
                  </a:schemeClr>
                </a:solidFill>
                <a:effectLst>
                  <a:outerShdw blurRad="38100" dist="38100" dir="2700000" algn="tl">
                    <a:srgbClr val="000000">
                      <a:alpha val="43137"/>
                    </a:srgbClr>
                  </a:outerShdw>
                </a:effectLst>
              </a:rPr>
              <a:t>Promesas del amor de Dios en 2 Corintios</a:t>
            </a:r>
            <a:endParaRPr lang="es-CO" b="1" i="1" dirty="0">
              <a:solidFill>
                <a:schemeClr val="tx2">
                  <a:lumMod val="50000"/>
                </a:schemeClr>
              </a:solidFill>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scene3d>
            <a:camera prst="orthographicFront"/>
            <a:lightRig rig="threePt" dir="t"/>
          </a:scene3d>
          <a:sp3d>
            <a:bevelT w="139700" h="139700" prst="divot"/>
          </a:sp3d>
        </p:spPr>
        <p:txBody>
          <a:bodyPr>
            <a:normAutofit fontScale="70000" lnSpcReduction="20000"/>
          </a:bodyPr>
          <a:lstStyle/>
          <a:p>
            <a:pPr marL="0" indent="0" algn="r">
              <a:buNone/>
            </a:pPr>
            <a:r>
              <a:rPr lang="es-CO" b="1" dirty="0">
                <a:solidFill>
                  <a:srgbClr val="C00000"/>
                </a:solidFill>
              </a:rPr>
              <a:t>2 Co. </a:t>
            </a:r>
            <a:r>
              <a:rPr lang="es-CO" b="1" dirty="0" smtClean="0">
                <a:solidFill>
                  <a:srgbClr val="C00000"/>
                </a:solidFill>
              </a:rPr>
              <a:t>1:3-7.</a:t>
            </a:r>
            <a:r>
              <a:rPr lang="es-CO" dirty="0" smtClean="0"/>
              <a:t> </a:t>
            </a:r>
          </a:p>
          <a:p>
            <a:pPr marL="0" indent="0" algn="r">
              <a:buNone/>
            </a:pPr>
            <a:r>
              <a:rPr lang="es-CO" dirty="0" smtClean="0"/>
              <a:t>Bendito </a:t>
            </a:r>
            <a:r>
              <a:rPr lang="es-CO" dirty="0"/>
              <a:t>sea el Dios y Padre de nuestro Señor Jesucristo, Padre de misericordias y Dios de toda consolación, El cual nos consuela en todas nuestras tribulaciones, para que podamos también nosotros consolar a los que están en cualquier tribulación, por medio de la consolación con que nosotros somos consolados por Dios. Porque de la manera que abundan en nosotros las aflicciones de Cristo, así abunda también por el mismo Cristo nuestra consolación. </a:t>
            </a:r>
            <a:endParaRPr lang="es-CO" dirty="0" smtClean="0"/>
          </a:p>
          <a:p>
            <a:pPr marL="0" indent="0" algn="r">
              <a:buNone/>
            </a:pPr>
            <a:endParaRPr lang="es-CO" dirty="0"/>
          </a:p>
          <a:p>
            <a:pPr marL="0" indent="0" algn="r">
              <a:buNone/>
            </a:pPr>
            <a:r>
              <a:rPr lang="es-CO" dirty="0" smtClean="0">
                <a:solidFill>
                  <a:srgbClr val="FF0000"/>
                </a:solidFill>
              </a:rPr>
              <a:t>Pero </a:t>
            </a:r>
            <a:r>
              <a:rPr lang="es-CO" dirty="0">
                <a:solidFill>
                  <a:srgbClr val="FF0000"/>
                </a:solidFill>
              </a:rPr>
              <a:t>si somos atribulados, es para vuestra consolación y salvación; o si somos consolados, es para vuestra consolación y salvación, la cual se opera en el sufrir las mismas aflicciones que nosotros también padecemos. Y nuestra esperanza respecto de vosotros es firme, pues sabemos que así como sois compañeros en las aflicciones, también lo sois en la consolación. </a:t>
            </a:r>
            <a:r>
              <a:rPr lang="es-CO" b="1" u="sng" dirty="0" smtClean="0"/>
              <a:t>Promesa </a:t>
            </a:r>
            <a:r>
              <a:rPr lang="es-CO" b="1" u="sng" dirty="0"/>
              <a:t>de Consuelo.</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6632"/>
            <a:ext cx="1728192" cy="1368152"/>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564844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264696"/>
          </a:xfrm>
          <a:solidFill>
            <a:schemeClr val="accent4">
              <a:lumMod val="20000"/>
              <a:lumOff val="80000"/>
            </a:schemeClr>
          </a:solidFill>
          <a:effectLst>
            <a:glow rad="228600">
              <a:schemeClr val="accent1">
                <a:satMod val="175000"/>
                <a:alpha val="40000"/>
              </a:schemeClr>
            </a:glow>
          </a:effectLst>
        </p:spPr>
        <p:txBody>
          <a:bodyPr>
            <a:normAutofit fontScale="62500" lnSpcReduction="20000"/>
          </a:bodyPr>
          <a:lstStyle/>
          <a:p>
            <a:pPr marL="0" indent="0" algn="r">
              <a:buNone/>
            </a:pPr>
            <a:r>
              <a:rPr lang="es-CO" b="1" dirty="0">
                <a:solidFill>
                  <a:srgbClr val="C00000"/>
                </a:solidFill>
              </a:rPr>
              <a:t>2 Co. </a:t>
            </a:r>
            <a:r>
              <a:rPr lang="es-CO" b="1" dirty="0" smtClean="0">
                <a:solidFill>
                  <a:srgbClr val="C00000"/>
                </a:solidFill>
              </a:rPr>
              <a:t>1:20-22.</a:t>
            </a:r>
          </a:p>
          <a:p>
            <a:pPr marL="0" indent="0" algn="r">
              <a:buNone/>
            </a:pPr>
            <a:r>
              <a:rPr lang="es-CO" dirty="0" smtClean="0"/>
              <a:t>Porque </a:t>
            </a:r>
            <a:r>
              <a:rPr lang="es-CO" dirty="0"/>
              <a:t>todas las promesas de Dios son en él Sí, y en él Amén, por medio de nosotros, para la gloria de Dios. Y el que nos confirma con vosotros en Cristo, y el que nos ungió, es Dios, el cual también nos ha sellado, y nos ha dado las arras del Espíritu en nuestros corazones. </a:t>
            </a:r>
            <a:r>
              <a:rPr lang="es-CO" u="sng" dirty="0" smtClean="0"/>
              <a:t>Promesa </a:t>
            </a:r>
            <a:r>
              <a:rPr lang="es-CO" u="sng" dirty="0"/>
              <a:t>de Defensa y de la Fidelidad de </a:t>
            </a:r>
            <a:r>
              <a:rPr lang="es-CO" u="sng" dirty="0" smtClean="0"/>
              <a:t>Dios.</a:t>
            </a:r>
          </a:p>
          <a:p>
            <a:pPr marL="0" indent="0" algn="r">
              <a:buNone/>
            </a:pPr>
            <a:endParaRPr lang="es-CO" b="1" dirty="0">
              <a:solidFill>
                <a:srgbClr val="C00000"/>
              </a:solidFill>
            </a:endParaRPr>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2:14.</a:t>
            </a:r>
          </a:p>
          <a:p>
            <a:pPr marL="0" indent="0" algn="r">
              <a:buNone/>
            </a:pPr>
            <a:r>
              <a:rPr lang="es-CO" b="1" dirty="0" smtClean="0">
                <a:solidFill>
                  <a:srgbClr val="00B0F0"/>
                </a:solidFill>
              </a:rPr>
              <a:t>Mas </a:t>
            </a:r>
            <a:r>
              <a:rPr lang="es-CO" b="1" dirty="0">
                <a:solidFill>
                  <a:srgbClr val="00B0F0"/>
                </a:solidFill>
              </a:rPr>
              <a:t>a Dios gracias, el cual nos lleva siempre en triunfo en Cristo Jesús, y por medio de nosotros manifiesta en todo lugar el olor de su conocimiento.</a:t>
            </a:r>
          </a:p>
          <a:p>
            <a:pPr marL="0" indent="0">
              <a:buNone/>
            </a:pPr>
            <a:endParaRPr lang="es-CO" dirty="0" smtClean="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3:5.</a:t>
            </a:r>
          </a:p>
          <a:p>
            <a:pPr marL="0" indent="0" algn="r">
              <a:buNone/>
            </a:pPr>
            <a:r>
              <a:rPr lang="es-CO" b="1" dirty="0" smtClean="0">
                <a:solidFill>
                  <a:srgbClr val="00B0F0"/>
                </a:solidFill>
              </a:rPr>
              <a:t>No </a:t>
            </a:r>
            <a:r>
              <a:rPr lang="es-CO" b="1" dirty="0">
                <a:solidFill>
                  <a:srgbClr val="00B0F0"/>
                </a:solidFill>
              </a:rPr>
              <a:t>que seamos competentes por nosotros mismos para pensar algo como de nosotros mismos, sino que nuestra competencia proviene de Dios.</a:t>
            </a:r>
          </a:p>
          <a:p>
            <a:pPr marL="0" indent="0">
              <a:buNone/>
            </a:pPr>
            <a:endParaRPr lang="es-CO" b="1" dirty="0">
              <a:solidFill>
                <a:srgbClr val="C00000"/>
              </a:solidFill>
            </a:endParaRPr>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3:16-18.</a:t>
            </a:r>
          </a:p>
          <a:p>
            <a:pPr marL="0" indent="0" algn="r">
              <a:buNone/>
            </a:pPr>
            <a:r>
              <a:rPr lang="es-CO" dirty="0" smtClean="0"/>
              <a:t>Pero </a:t>
            </a:r>
            <a:r>
              <a:rPr lang="es-CO" dirty="0"/>
              <a:t>cuando se conviertan al Señor, el velo se quitará. Porque el Señor es el Espíritu; y donde está el Espíritu del Señor, allí hay libertad. Por tanto, nosotros todos, mirando a cara descubierta como en un espejo la gloria del Señor, somos transformados de gloria en gloria en la misma imagen, como por el Espíritu del Señor. </a:t>
            </a:r>
            <a:r>
              <a:rPr lang="es-CO" u="sng" dirty="0" smtClean="0"/>
              <a:t>Promesa </a:t>
            </a:r>
            <a:r>
              <a:rPr lang="es-CO" u="sng" dirty="0"/>
              <a:t>de Gloria.</a:t>
            </a:r>
          </a:p>
          <a:p>
            <a:endParaRPr lang="es-CO" dirty="0"/>
          </a:p>
        </p:txBody>
      </p:sp>
    </p:spTree>
    <p:extLst>
      <p:ext uri="{BB962C8B-B14F-4D97-AF65-F5344CB8AC3E}">
        <p14:creationId xmlns:p14="http://schemas.microsoft.com/office/powerpoint/2010/main" val="277585866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lumMod val="90000"/>
            </a:schemeClr>
          </a:solidFill>
          <a:effectLst>
            <a:glow rad="228600">
              <a:schemeClr val="accent2">
                <a:satMod val="175000"/>
                <a:alpha val="40000"/>
              </a:schemeClr>
            </a:glow>
          </a:effectLst>
          <a:scene3d>
            <a:camera prst="orthographicFront"/>
            <a:lightRig rig="threePt" dir="t"/>
          </a:scene3d>
          <a:sp3d>
            <a:bevelT w="139700" h="139700" prst="divot"/>
          </a:sp3d>
        </p:spPr>
        <p:txBody>
          <a:bodyPr>
            <a:normAutofit fontScale="70000" lnSpcReduction="20000"/>
          </a:bodyPr>
          <a:lstStyle/>
          <a:p>
            <a:pPr marL="0" indent="0" algn="r">
              <a:buNone/>
            </a:pPr>
            <a:r>
              <a:rPr lang="es-CO" b="1" dirty="0">
                <a:solidFill>
                  <a:srgbClr val="C00000"/>
                </a:solidFill>
              </a:rPr>
              <a:t>2 Co. </a:t>
            </a:r>
            <a:r>
              <a:rPr lang="es-CO" b="1" dirty="0" smtClean="0">
                <a:solidFill>
                  <a:srgbClr val="C00000"/>
                </a:solidFill>
              </a:rPr>
              <a:t>4:6. </a:t>
            </a:r>
          </a:p>
          <a:p>
            <a:pPr marL="0" indent="0" algn="r">
              <a:buNone/>
            </a:pPr>
            <a:r>
              <a:rPr lang="es-CO" dirty="0" smtClean="0"/>
              <a:t>Porque </a:t>
            </a:r>
            <a:r>
              <a:rPr lang="es-CO" dirty="0"/>
              <a:t>Dios, que mandó que de las tinieblas resplandeciese la luz, es el que resplandeció en nuestros corazones, para iluminación del conocimiento de la gloria de Dios en la faz de Jesucristo.</a:t>
            </a:r>
          </a:p>
          <a:p>
            <a:pPr marL="0" indent="0">
              <a:buNone/>
            </a:pPr>
            <a:endParaRPr lang="es-CO" dirty="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4:8-9.</a:t>
            </a:r>
          </a:p>
          <a:p>
            <a:pPr marL="0" indent="0" algn="r">
              <a:buNone/>
            </a:pPr>
            <a:r>
              <a:rPr lang="es-CO" b="1" dirty="0" smtClean="0">
                <a:solidFill>
                  <a:srgbClr val="00B0F0"/>
                </a:solidFill>
              </a:rPr>
              <a:t>Que </a:t>
            </a:r>
            <a:r>
              <a:rPr lang="es-CO" b="1" dirty="0">
                <a:solidFill>
                  <a:srgbClr val="00B0F0"/>
                </a:solidFill>
              </a:rPr>
              <a:t>estamos atribulados en todo, mas no angustiados; en apuros, mas no desesperados; perseguidos, mas no desamparados; derribados, pero no destruidos.</a:t>
            </a:r>
          </a:p>
          <a:p>
            <a:pPr marL="0" indent="0">
              <a:buNone/>
            </a:pPr>
            <a:endParaRPr lang="es-CO" b="1" dirty="0">
              <a:solidFill>
                <a:srgbClr val="00B0F0"/>
              </a:solidFill>
            </a:endParaRPr>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4:14.</a:t>
            </a:r>
          </a:p>
          <a:p>
            <a:pPr marL="0" indent="0" algn="r">
              <a:buNone/>
            </a:pPr>
            <a:r>
              <a:rPr lang="es-CO" b="1" dirty="0" smtClean="0">
                <a:solidFill>
                  <a:srgbClr val="00B0F0"/>
                </a:solidFill>
              </a:rPr>
              <a:t>Sabiendo </a:t>
            </a:r>
            <a:r>
              <a:rPr lang="es-CO" b="1" dirty="0">
                <a:solidFill>
                  <a:srgbClr val="00B0F0"/>
                </a:solidFill>
              </a:rPr>
              <a:t>que el que resucitó al Señor Jesús, a nosotros también nos resucitará con Jesús, y nos presentará juntamente con vosotros.</a:t>
            </a:r>
          </a:p>
          <a:p>
            <a:pPr marL="0" indent="0">
              <a:buNone/>
            </a:pPr>
            <a:endParaRPr lang="es-CO" dirty="0" smtClean="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4:16-17.</a:t>
            </a:r>
          </a:p>
          <a:p>
            <a:pPr marL="0" indent="0" algn="r">
              <a:buNone/>
            </a:pPr>
            <a:r>
              <a:rPr lang="es-CO" dirty="0" smtClean="0"/>
              <a:t>Por </a:t>
            </a:r>
            <a:r>
              <a:rPr lang="es-CO" dirty="0"/>
              <a:t>tanto, no desmayamos; antes aunque este nuestro hombre exterior se va desgastando, el interior no obstante se renueva de día en día. Porque esta leve tribulación momentánea produce en nosotros un cada vez más excelente y eterno peso de gloria. </a:t>
            </a:r>
            <a:r>
              <a:rPr lang="es-CO" u="sng" dirty="0" smtClean="0"/>
              <a:t>Promesa </a:t>
            </a:r>
            <a:r>
              <a:rPr lang="es-CO" u="sng" dirty="0"/>
              <a:t>de Gloria.</a:t>
            </a:r>
          </a:p>
          <a:p>
            <a:endParaRPr lang="es-CO" dirty="0"/>
          </a:p>
        </p:txBody>
      </p:sp>
    </p:spTree>
    <p:extLst>
      <p:ext uri="{BB962C8B-B14F-4D97-AF65-F5344CB8AC3E}">
        <p14:creationId xmlns:p14="http://schemas.microsoft.com/office/powerpoint/2010/main" val="373169112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1">
              <a:lumMod val="20000"/>
              <a:lumOff val="80000"/>
            </a:schemeClr>
          </a:solidFill>
          <a:effectLst>
            <a:glow rad="228600">
              <a:schemeClr val="accent4">
                <a:satMod val="175000"/>
                <a:alpha val="40000"/>
              </a:schemeClr>
            </a:glow>
          </a:effectLst>
          <a:scene3d>
            <a:camera prst="orthographicFront"/>
            <a:lightRig rig="threePt" dir="t"/>
          </a:scene3d>
          <a:sp3d>
            <a:bevelT w="165100" prst="coolSlant"/>
          </a:sp3d>
        </p:spPr>
        <p:txBody>
          <a:bodyPr>
            <a:normAutofit fontScale="77500" lnSpcReduction="20000"/>
          </a:bodyPr>
          <a:lstStyle/>
          <a:p>
            <a:pPr marL="0" indent="0" algn="r">
              <a:buNone/>
            </a:pPr>
            <a:r>
              <a:rPr lang="es-CO" b="1" dirty="0">
                <a:solidFill>
                  <a:srgbClr val="C00000"/>
                </a:solidFill>
              </a:rPr>
              <a:t>2 Co. </a:t>
            </a:r>
            <a:r>
              <a:rPr lang="es-CO" b="1" dirty="0" smtClean="0">
                <a:solidFill>
                  <a:srgbClr val="C00000"/>
                </a:solidFill>
              </a:rPr>
              <a:t>5:1-5.</a:t>
            </a:r>
          </a:p>
          <a:p>
            <a:pPr marL="0" indent="0" algn="r">
              <a:buNone/>
            </a:pPr>
            <a:r>
              <a:rPr lang="es-CO" dirty="0" smtClean="0"/>
              <a:t>Porque </a:t>
            </a:r>
            <a:r>
              <a:rPr lang="es-CO" dirty="0"/>
              <a:t>sabemos que si nuestra morada terrestre, este tabernáculo, se deshiciere, tenemos de Dios un edificio, una casa no hecha de manos, eterna, en los cielos. Y por esto también gemimos, deseando ser revestidos de aquella nuestra habitación celestial; pues así seremos hallados vestidos, y no desnudos. Porque asimismo los que estamos en este tabernáculo gemimos con angustia; porque no quisiéramos ser desnudados, sino revestidos, para que lo mortal sea absorbido por la vida. Mas el que nos hizo para esto mismo es Dios, quien nos ha dado las arras del Espíritu.</a:t>
            </a:r>
          </a:p>
          <a:p>
            <a:pPr marL="0" indent="0">
              <a:buNone/>
            </a:pPr>
            <a:endParaRPr lang="es-CO" dirty="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5:10.</a:t>
            </a:r>
          </a:p>
          <a:p>
            <a:pPr marL="0" indent="0" algn="r">
              <a:buNone/>
            </a:pPr>
            <a:r>
              <a:rPr lang="es-CO" dirty="0" smtClean="0"/>
              <a:t>Porque </a:t>
            </a:r>
            <a:r>
              <a:rPr lang="es-CO" dirty="0"/>
              <a:t>es necesario que todos nosotros comparezcamos ante el tribunal de Cristo, para que cada uno reciba según lo que haya hecho mientras estaba en el cuerpo, sea bueno o sea malo.</a:t>
            </a:r>
          </a:p>
        </p:txBody>
      </p:sp>
    </p:spTree>
    <p:extLst>
      <p:ext uri="{BB962C8B-B14F-4D97-AF65-F5344CB8AC3E}">
        <p14:creationId xmlns:p14="http://schemas.microsoft.com/office/powerpoint/2010/main" val="407575006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lumMod val="9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fontScale="62500" lnSpcReduction="20000"/>
          </a:bodyPr>
          <a:lstStyle/>
          <a:p>
            <a:pPr marL="0" indent="0" algn="r">
              <a:buNone/>
            </a:pPr>
            <a:r>
              <a:rPr lang="es-CO" b="1" dirty="0">
                <a:solidFill>
                  <a:srgbClr val="C00000"/>
                </a:solidFill>
              </a:rPr>
              <a:t>2 Co. </a:t>
            </a:r>
            <a:r>
              <a:rPr lang="es-CO" b="1" dirty="0" smtClean="0">
                <a:solidFill>
                  <a:srgbClr val="C00000"/>
                </a:solidFill>
              </a:rPr>
              <a:t>5:17-20.</a:t>
            </a:r>
          </a:p>
          <a:p>
            <a:pPr marL="0" indent="0" algn="r">
              <a:buNone/>
            </a:pPr>
            <a:r>
              <a:rPr lang="es-CO" dirty="0" smtClean="0"/>
              <a:t>De </a:t>
            </a:r>
            <a:r>
              <a:rPr lang="es-CO" dirty="0"/>
              <a:t>modo que si alguno está en Cristo, nueva criatura es; las cosas viejas pasaron; he aquí todas son hechas nuevas. Y todo esto proviene de Dios, quien nos reconcilió consigo mismo por Cristo, y nos dio el ministerio de la reconciliación; que Dios estaba en Cristo reconciliando consigo al mundo, no tomándoles en cuenta a los hombres sus pecados, y nos encargó a nosotros la palabra de la reconciliación. Así que, somos embajadores en nombre de Cristo, como si Dios rogase por medio de nosotros; os rogamos en nombre de Cristo: Reconciliaos con Dios. </a:t>
            </a:r>
            <a:r>
              <a:rPr lang="es-CO" b="1" u="sng" dirty="0" smtClean="0"/>
              <a:t>Promesa </a:t>
            </a:r>
            <a:r>
              <a:rPr lang="es-CO" b="1" u="sng" dirty="0"/>
              <a:t>de La Salvación y de Perdón.</a:t>
            </a:r>
          </a:p>
          <a:p>
            <a:pPr marL="0" indent="0">
              <a:buNone/>
            </a:pPr>
            <a:endParaRPr lang="es-CO" dirty="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6:2.</a:t>
            </a:r>
          </a:p>
          <a:p>
            <a:pPr marL="0" indent="0" algn="r">
              <a:buNone/>
            </a:pPr>
            <a:r>
              <a:rPr lang="es-CO" b="1" dirty="0" smtClean="0">
                <a:solidFill>
                  <a:srgbClr val="00B0F0"/>
                </a:solidFill>
              </a:rPr>
              <a:t> </a:t>
            </a:r>
            <a:r>
              <a:rPr lang="es-CO" b="1" dirty="0">
                <a:solidFill>
                  <a:srgbClr val="00B0F0"/>
                </a:solidFill>
              </a:rPr>
              <a:t>Porque dice: En tiempo aceptable te he oído, y en día de salvación te he socorrido. He aquí ahora el tiempo aceptable; he aquí ahora el día de salvación.</a:t>
            </a:r>
          </a:p>
          <a:p>
            <a:pPr marL="0" indent="0">
              <a:buNone/>
            </a:pPr>
            <a:endParaRPr lang="es-CO" dirty="0" smtClean="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6:16-18.</a:t>
            </a:r>
          </a:p>
          <a:p>
            <a:pPr marL="0" indent="0" algn="r">
              <a:buNone/>
            </a:pPr>
            <a:r>
              <a:rPr lang="es-CO" dirty="0" smtClean="0"/>
              <a:t>¿Y </a:t>
            </a:r>
            <a:r>
              <a:rPr lang="es-CO" dirty="0"/>
              <a:t>qué acuerdo hay entre el templo de Dios y los ídolos? Porque vosotros sois el templo del Dios viviente, como Dios dijo: Habitaré y andaré entre ellos, y seré su Dios, y ellos serán mi pueblo. Por lo cual, salid de en medio de ellos, y apartaos, dice el Señor, y no toquéis lo inmundo; y yo os recibiré, y seré para vosotros por Padre, y vosotros me seréis hijos e hijas, dice el Señor Todopoderoso.</a:t>
            </a:r>
          </a:p>
          <a:p>
            <a:endParaRPr lang="es-CO" dirty="0"/>
          </a:p>
        </p:txBody>
      </p:sp>
    </p:spTree>
    <p:extLst>
      <p:ext uri="{BB962C8B-B14F-4D97-AF65-F5344CB8AC3E}">
        <p14:creationId xmlns:p14="http://schemas.microsoft.com/office/powerpoint/2010/main" val="426807725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95000"/>
            </a:schemeClr>
          </a:solidFill>
          <a:effectLst>
            <a:glow rad="101600">
              <a:schemeClr val="accent5">
                <a:satMod val="175000"/>
                <a:alpha val="40000"/>
              </a:schemeClr>
            </a:glow>
          </a:effectLst>
          <a:scene3d>
            <a:camera prst="orthographicFront"/>
            <a:lightRig rig="threePt" dir="t"/>
          </a:scene3d>
          <a:sp3d>
            <a:bevelT w="139700" h="139700" prst="divot"/>
          </a:sp3d>
        </p:spPr>
        <p:txBody>
          <a:bodyPr>
            <a:normAutofit fontScale="77500" lnSpcReduction="20000"/>
          </a:bodyPr>
          <a:lstStyle/>
          <a:p>
            <a:pPr marL="0" indent="0" algn="r">
              <a:buNone/>
            </a:pPr>
            <a:r>
              <a:rPr lang="es-CO" b="1" dirty="0">
                <a:solidFill>
                  <a:srgbClr val="C00000"/>
                </a:solidFill>
              </a:rPr>
              <a:t>2 Co. </a:t>
            </a:r>
            <a:r>
              <a:rPr lang="es-CO" b="1" dirty="0" smtClean="0">
                <a:solidFill>
                  <a:srgbClr val="C00000"/>
                </a:solidFill>
              </a:rPr>
              <a:t>7:6-7.</a:t>
            </a:r>
          </a:p>
          <a:p>
            <a:pPr marL="0" indent="0" algn="r">
              <a:buNone/>
            </a:pPr>
            <a:r>
              <a:rPr lang="es-CO" dirty="0" smtClean="0"/>
              <a:t> </a:t>
            </a:r>
            <a:r>
              <a:rPr lang="es-CO" dirty="0"/>
              <a:t>Pero Dios, que consuela a los humildes, nos consoló con la venida de Tito; y no sólo con su venida, sino también con la consolación con que él había sido consolado en cuanto a vosotros, haciéndonos saber vuestro gran afecto, vuestro llanto, vuestra solicitud por mí, de manera que me regocijé aun más. </a:t>
            </a:r>
            <a:r>
              <a:rPr lang="es-CO" b="1" u="sng" dirty="0" smtClean="0"/>
              <a:t>Promesa </a:t>
            </a:r>
            <a:r>
              <a:rPr lang="es-CO" b="1" u="sng" dirty="0"/>
              <a:t>de </a:t>
            </a:r>
            <a:r>
              <a:rPr lang="es-CO" b="1" u="sng" dirty="0" smtClean="0"/>
              <a:t>Consuelo.</a:t>
            </a:r>
          </a:p>
          <a:p>
            <a:pPr marL="0" indent="0" algn="r">
              <a:buNone/>
            </a:pPr>
            <a:endParaRPr lang="es-CO" b="1" u="sng" dirty="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7:10.</a:t>
            </a:r>
          </a:p>
          <a:p>
            <a:pPr marL="0" indent="0" algn="r">
              <a:buNone/>
            </a:pPr>
            <a:r>
              <a:rPr lang="es-CO" dirty="0" smtClean="0">
                <a:solidFill>
                  <a:srgbClr val="0070C0"/>
                </a:solidFill>
              </a:rPr>
              <a:t>Porque </a:t>
            </a:r>
            <a:r>
              <a:rPr lang="es-CO" dirty="0">
                <a:solidFill>
                  <a:srgbClr val="0070C0"/>
                </a:solidFill>
              </a:rPr>
              <a:t>la tristeza que es según Dios produce arrepentimiento para salvación, de que no hay que arrepentirse; pero la tristeza del mundo produce muerte. </a:t>
            </a:r>
            <a:r>
              <a:rPr lang="es-CO" b="1" u="sng" dirty="0" smtClean="0"/>
              <a:t>Promesa </a:t>
            </a:r>
            <a:r>
              <a:rPr lang="es-CO" b="1" u="sng" dirty="0"/>
              <a:t>de Disciplina.</a:t>
            </a:r>
          </a:p>
          <a:p>
            <a:pPr marL="0" indent="0">
              <a:buNone/>
            </a:pPr>
            <a:endParaRPr lang="es-CO" dirty="0" smtClean="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8:9</a:t>
            </a:r>
            <a:r>
              <a:rPr lang="es-CO" dirty="0" smtClean="0"/>
              <a:t>.</a:t>
            </a:r>
          </a:p>
          <a:p>
            <a:pPr marL="0" indent="0" algn="r">
              <a:buNone/>
            </a:pPr>
            <a:r>
              <a:rPr lang="es-CO" dirty="0" smtClean="0"/>
              <a:t>Porque </a:t>
            </a:r>
            <a:r>
              <a:rPr lang="es-CO" dirty="0"/>
              <a:t>ya conocéis la gracia de nuestro Señor Jesucristo, que por amor a vosotros se hizo pobre, siendo rico, para que vosotros con su pobreza fueseis enriquecidos. </a:t>
            </a:r>
            <a:r>
              <a:rPr lang="es-CO" b="1" u="sng" dirty="0" smtClean="0"/>
              <a:t>Promesa </a:t>
            </a:r>
            <a:r>
              <a:rPr lang="es-CO" b="1" u="sng" dirty="0"/>
              <a:t>de La Salvación y de Perdón</a:t>
            </a:r>
            <a:r>
              <a:rPr lang="es-CO" b="1" u="sng" dirty="0" smtClean="0"/>
              <a:t>. </a:t>
            </a:r>
            <a:endParaRPr lang="es-CO" b="1" u="sng" dirty="0"/>
          </a:p>
        </p:txBody>
      </p:sp>
    </p:spTree>
    <p:extLst>
      <p:ext uri="{BB962C8B-B14F-4D97-AF65-F5344CB8AC3E}">
        <p14:creationId xmlns:p14="http://schemas.microsoft.com/office/powerpoint/2010/main" val="347939652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2"/>
          </a:solidFill>
          <a:effectLst>
            <a:glow rad="228600">
              <a:schemeClr val="accent2">
                <a:satMod val="175000"/>
                <a:alpha val="40000"/>
              </a:schemeClr>
            </a:glow>
          </a:effectLst>
        </p:spPr>
        <p:txBody>
          <a:bodyPr>
            <a:normAutofit fontScale="85000" lnSpcReduction="20000"/>
          </a:bodyPr>
          <a:lstStyle/>
          <a:p>
            <a:pPr marL="0" indent="0" algn="r">
              <a:buNone/>
            </a:pPr>
            <a:r>
              <a:rPr lang="es-CO" b="1" dirty="0">
                <a:solidFill>
                  <a:srgbClr val="C00000"/>
                </a:solidFill>
              </a:rPr>
              <a:t>2 Co. </a:t>
            </a:r>
            <a:r>
              <a:rPr lang="es-CO" b="1" dirty="0" smtClean="0">
                <a:solidFill>
                  <a:srgbClr val="C00000"/>
                </a:solidFill>
              </a:rPr>
              <a:t>9:6-11</a:t>
            </a:r>
            <a:r>
              <a:rPr lang="es-CO" dirty="0" smtClean="0"/>
              <a:t>.</a:t>
            </a:r>
          </a:p>
          <a:p>
            <a:pPr marL="0" indent="0" algn="r">
              <a:buNone/>
            </a:pPr>
            <a:r>
              <a:rPr lang="es-CO" dirty="0" smtClean="0"/>
              <a:t>Pero </a:t>
            </a:r>
            <a:r>
              <a:rPr lang="es-CO" dirty="0"/>
              <a:t>esto digo: El que siembra escasamente, también segará escasamente; y el que siembra generosamente, generosamente también segará. Cada uno dé como propuso en su corazón: no con tristeza, ni por necesidad, porque Dios ama al dador alegre. Y poderoso es Dios para hacer que abunde en vosotros toda gracia, a fin de que, teniendo siempre en todas las cosas todo lo suficiente, abundéis para toda buena obra; como está escrito: </a:t>
            </a:r>
            <a:endParaRPr lang="es-CO" dirty="0" smtClean="0"/>
          </a:p>
          <a:p>
            <a:pPr marL="0" indent="0" algn="r">
              <a:buNone/>
            </a:pPr>
            <a:endParaRPr lang="es-CO" dirty="0"/>
          </a:p>
          <a:p>
            <a:pPr marL="0" indent="0" algn="r">
              <a:buNone/>
            </a:pPr>
            <a:r>
              <a:rPr lang="es-CO" b="1" dirty="0" smtClean="0">
                <a:solidFill>
                  <a:srgbClr val="0070C0"/>
                </a:solidFill>
              </a:rPr>
              <a:t>Repartió</a:t>
            </a:r>
            <a:r>
              <a:rPr lang="es-CO" b="1" dirty="0">
                <a:solidFill>
                  <a:srgbClr val="0070C0"/>
                </a:solidFill>
              </a:rPr>
              <a:t>, dio a los pobres; Su justicia permanece para siempre. Y el que da semilla al que siembra, y pan al que come, proveerá y multiplicará vuestra sementera, y aumentará los frutos de vuestra justicia, para que estéis enriquecidos en todo para toda liberalidad, la cual produce por medio de nosotros acción de gracias a Dios.</a:t>
            </a:r>
          </a:p>
          <a:p>
            <a:endParaRPr lang="es-CO" dirty="0"/>
          </a:p>
        </p:txBody>
      </p:sp>
    </p:spTree>
    <p:extLst>
      <p:ext uri="{BB962C8B-B14F-4D97-AF65-F5344CB8AC3E}">
        <p14:creationId xmlns:p14="http://schemas.microsoft.com/office/powerpoint/2010/main" val="4020801540"/>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a:effectLst>
            <a:glow rad="101600">
              <a:schemeClr val="accent4">
                <a:lumMod val="75000"/>
                <a:alpha val="60000"/>
              </a:schemeClr>
            </a:glow>
          </a:effectLst>
        </p:spPr>
        <p:txBody>
          <a:bodyPr>
            <a:normAutofit fontScale="77500" lnSpcReduction="20000"/>
          </a:bodyPr>
          <a:lstStyle/>
          <a:p>
            <a:pPr marL="0" indent="0" algn="r">
              <a:buNone/>
            </a:pPr>
            <a:r>
              <a:rPr lang="es-CO" b="1" dirty="0">
                <a:solidFill>
                  <a:srgbClr val="C00000"/>
                </a:solidFill>
              </a:rPr>
              <a:t>2 Co. </a:t>
            </a:r>
            <a:r>
              <a:rPr lang="es-CO" b="1" dirty="0" smtClean="0">
                <a:solidFill>
                  <a:srgbClr val="C00000"/>
                </a:solidFill>
              </a:rPr>
              <a:t>12:9-10.</a:t>
            </a:r>
          </a:p>
          <a:p>
            <a:pPr marL="0" indent="0" algn="r">
              <a:buNone/>
            </a:pPr>
            <a:r>
              <a:rPr lang="es-CO" dirty="0" smtClean="0"/>
              <a:t>Y </a:t>
            </a:r>
            <a:r>
              <a:rPr lang="es-CO" dirty="0"/>
              <a:t>me ha dicho: Bástate mi gracia; porque mi poder se perfecciona en la debilidad. Por tanto, de buena gana me gloriaré más bien en mis debilidades, para que repose sobre mí el poder de Cristo. Por lo cual, por amor a Cristo me gozo en las debilidades, en afrentas, en necesidades, en persecuciones, en angustias; porque cuando soy débil, entonces soy </a:t>
            </a:r>
            <a:r>
              <a:rPr lang="es-CO" dirty="0" smtClean="0"/>
              <a:t>fuerte. </a:t>
            </a:r>
            <a:r>
              <a:rPr lang="es-CO" b="1" u="sng" dirty="0" smtClean="0"/>
              <a:t>Promesa </a:t>
            </a:r>
            <a:r>
              <a:rPr lang="es-CO" b="1" u="sng" dirty="0"/>
              <a:t>de Fortaleza.</a:t>
            </a:r>
          </a:p>
          <a:p>
            <a:pPr marL="0" indent="0">
              <a:buNone/>
            </a:pPr>
            <a:endParaRPr lang="es-CO" dirty="0" smtClean="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13:4.</a:t>
            </a:r>
          </a:p>
          <a:p>
            <a:pPr marL="0" indent="0" algn="r">
              <a:buNone/>
            </a:pPr>
            <a:r>
              <a:rPr lang="es-CO" dirty="0" smtClean="0">
                <a:solidFill>
                  <a:srgbClr val="0070C0"/>
                </a:solidFill>
              </a:rPr>
              <a:t>Porque </a:t>
            </a:r>
            <a:r>
              <a:rPr lang="es-CO" dirty="0">
                <a:solidFill>
                  <a:srgbClr val="0070C0"/>
                </a:solidFill>
              </a:rPr>
              <a:t>aunque fue crucificado en debilidad, vive por el poder de Dios. Pues también nosotros somos débiles en él, pero viviremos con él por el poder de Dios para con vosotros.</a:t>
            </a:r>
          </a:p>
          <a:p>
            <a:pPr marL="0" indent="0">
              <a:buNone/>
            </a:pPr>
            <a:endParaRPr lang="es-CO" dirty="0" smtClean="0"/>
          </a:p>
          <a:p>
            <a:pPr marL="0" indent="0" algn="r">
              <a:buNone/>
            </a:pPr>
            <a:r>
              <a:rPr lang="es-CO" b="1" dirty="0" smtClean="0">
                <a:solidFill>
                  <a:srgbClr val="C00000"/>
                </a:solidFill>
              </a:rPr>
              <a:t>2 </a:t>
            </a:r>
            <a:r>
              <a:rPr lang="es-CO" b="1" dirty="0">
                <a:solidFill>
                  <a:srgbClr val="C00000"/>
                </a:solidFill>
              </a:rPr>
              <a:t>Co. </a:t>
            </a:r>
            <a:r>
              <a:rPr lang="es-CO" b="1" dirty="0" smtClean="0">
                <a:solidFill>
                  <a:srgbClr val="C00000"/>
                </a:solidFill>
              </a:rPr>
              <a:t>13:11.</a:t>
            </a:r>
          </a:p>
          <a:p>
            <a:pPr marL="0" indent="0" algn="r">
              <a:buNone/>
            </a:pPr>
            <a:r>
              <a:rPr lang="es-CO" dirty="0" smtClean="0"/>
              <a:t>Por </a:t>
            </a:r>
            <a:r>
              <a:rPr lang="es-CO" dirty="0"/>
              <a:t>lo demás, hermanos, tened gozo, perfeccionaos, consolaos, sed de un mismo sentir, y vivid en paz; y el Dios de paz y de amor estará con vosotros.</a:t>
            </a:r>
          </a:p>
        </p:txBody>
      </p:sp>
    </p:spTree>
    <p:extLst>
      <p:ext uri="{BB962C8B-B14F-4D97-AF65-F5344CB8AC3E}">
        <p14:creationId xmlns:p14="http://schemas.microsoft.com/office/powerpoint/2010/main" val="225598928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1431</Words>
  <Application>Microsoft Office PowerPoint</Application>
  <PresentationFormat>Presentación en pantalla (4:3)</PresentationFormat>
  <Paragraphs>60</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Tema de Office</vt:lpstr>
      <vt:lpstr>Promesas del amor de Dios en 2 Corintios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del amor de Dios en 2 Corintios</dc:title>
  <dc:creator>TEMAS DE FE</dc:creator>
  <cp:lastModifiedBy>TEMAS DE FE</cp:lastModifiedBy>
  <cp:revision>2</cp:revision>
  <dcterms:created xsi:type="dcterms:W3CDTF">2016-07-22T12:31:51Z</dcterms:created>
  <dcterms:modified xsi:type="dcterms:W3CDTF">2016-07-22T14:06:08Z</dcterms:modified>
</cp:coreProperties>
</file>